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hyperlink" Target="http://tinyurl.com/30maggi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hyperlink" Target="mailto:ivanvenuti@gmail.co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hyperlink" Target="https://play.google.com/store/apps/details?id=appinventor.ai_ivanvenuti.Merged" TargetMode="External"/><Relationship Id="rId5" Type="http://schemas.openxmlformats.org/officeDocument/2006/relationships/hyperlink" Target="https://play.google.com/store/apps/details?id=appinventor.ai_ivanvenuti.BastaMGF" TargetMode="External"/><Relationship Id="rId6" Type="http://schemas.openxmlformats.org/officeDocument/2006/relationships/hyperlink" Target="liceocecioni.altervista.org/bastamgf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hyperlink" Target="http://tinyurl.com/livorno30" TargetMode="External"/><Relationship Id="rId5" Type="http://schemas.openxmlformats.org/officeDocument/2006/relationships/hyperlink" Target="https://fusiontables.google.co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hyperlink" Target="mailto:ivanvenuti@gmail.com" TargetMode="External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hyperlink" Target="https://commons.wikimedia.org/wiki/File:Raspberry_pi_3B.png?uselang=i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://www.wolfram.com/raspberry-pi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hyperlink" Target="https://www.raspberrypi.org/resources/" TargetMode="External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hyperlink" Target="https://labuonascuola.gov.it/area/m/5773/" TargetMode="External"/><Relationship Id="rId5" Type="http://schemas.openxmlformats.org/officeDocument/2006/relationships/hyperlink" Target="http://www.maffucci.it/2015/05/12/laboratorio-raspberry-pi-un-computer-in-ogni-zainetto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hyperlink" Target="http://www.maffucci.it/area-studenti/raspberry-pi/" TargetMode="External"/><Relationship Id="rId5" Type="http://schemas.openxmlformats.org/officeDocument/2006/relationships/hyperlink" Target="https://www.packtpub.com/hardware-and-creative/raspberry-pi-secret-agent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5" Type="http://schemas.openxmlformats.org/officeDocument/2006/relationships/hyperlink" Target="mailto:ivanvenuti@gmail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6" l="0" r="0" t="0"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7675" y="1000125"/>
            <a:ext cx="3309450" cy="330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526150" y="1566975"/>
            <a:ext cx="81501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b="1" lang="it" sz="2400"/>
              <a:t>Raspberry Pi 3 ed altri strumenti</a:t>
            </a:r>
            <a:br>
              <a:rPr b="1" lang="it" sz="2400"/>
            </a:b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b="1" lang="it" sz="2400"/>
              <a:t>“e-ducazione ai tempi di Internet”</a:t>
            </a:r>
            <a:br>
              <a:rPr b="1" lang="it" sz="2400"/>
            </a:br>
          </a:p>
        </p:txBody>
      </p:sp>
      <p:sp>
        <p:nvSpPr>
          <p:cNvPr id="56" name="Shape 56"/>
          <p:cNvSpPr txBox="1"/>
          <p:nvPr/>
        </p:nvSpPr>
        <p:spPr>
          <a:xfrm>
            <a:off x="526150" y="3485475"/>
            <a:ext cx="70572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30 Maggio 2017</a:t>
            </a:r>
          </a:p>
          <a:p>
            <a:pPr lvl="0">
              <a:spcBef>
                <a:spcPts val="0"/>
              </a:spcBef>
              <a:buNone/>
            </a:pPr>
            <a:r>
              <a:rPr i="1" lang="it"/>
              <a:t>Liceo “Francesco Cecioni”, Livorno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1667375" y="3034275"/>
            <a:ext cx="4080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1800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5"/>
              </a:rPr>
              <a:t>http://tinyurl.com/30maggio</a:t>
            </a:r>
            <a:r>
              <a:rPr b="1" lang="it" sz="18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204025" y="1797125"/>
            <a:ext cx="88695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it" sz="2400"/>
              <a:t>Robotica educativa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26" name="Shape 126"/>
          <p:cNvSpPr txBox="1"/>
          <p:nvPr/>
        </p:nvSpPr>
        <p:spPr>
          <a:xfrm>
            <a:off x="275275" y="1186925"/>
            <a:ext cx="8516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 sz="3000"/>
              <a:t>Arduino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4">
            <a:alphaModFix amt="31000"/>
          </a:blip>
          <a:stretch>
            <a:fillRect/>
          </a:stretch>
        </p:blipFill>
        <p:spPr>
          <a:xfrm>
            <a:off x="0" y="944949"/>
            <a:ext cx="9144000" cy="419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980850" y="1566975"/>
            <a:ext cx="74913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2400">
                <a:solidFill>
                  <a:schemeClr val="dk1"/>
                </a:solidFill>
              </a:rPr>
              <a:t>Prospettive complementari sull'utilizzo dei media digitali nella didattica:</a:t>
            </a:r>
            <a:br>
              <a:rPr b="1" lang="it" sz="2400">
                <a:solidFill>
                  <a:schemeClr val="dk1"/>
                </a:solidFill>
              </a:rPr>
            </a:br>
            <a:r>
              <a:rPr b="1" lang="it" sz="3600">
                <a:solidFill>
                  <a:schemeClr val="dk1"/>
                </a:solidFill>
              </a:rPr>
              <a:t>“e-ducazione ai tempi di Internet”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980850" y="3808800"/>
            <a:ext cx="7057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chemeClr val="dk1"/>
                </a:solidFill>
              </a:rPr>
              <a:t>Marina Marino</a:t>
            </a:r>
          </a:p>
          <a:p>
            <a:pPr lvl="0" rtl="0">
              <a:spcBef>
                <a:spcPts val="0"/>
              </a:spcBef>
              <a:buNone/>
            </a:pPr>
            <a:r>
              <a:rPr lang="it"/>
              <a:t>Ivan Venuti, </a:t>
            </a:r>
            <a:r>
              <a:rPr lang="it" u="sng">
                <a:solidFill>
                  <a:schemeClr val="hlink"/>
                </a:solidFill>
                <a:hlinkClick r:id="rId5"/>
              </a:rPr>
              <a:t>ivanvenuti@gmail.com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980850" y="1147100"/>
            <a:ext cx="7344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3000"/>
              <a:t>Il contesto “reale”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980850" y="1698575"/>
            <a:ext cx="7057200" cy="25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2000"/>
              <a:t>Due progetti di creazione di App: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it" sz="2000"/>
              <a:t>App “</a:t>
            </a:r>
            <a:r>
              <a:rPr lang="it" sz="2000" u="sng">
                <a:solidFill>
                  <a:schemeClr val="hlink"/>
                </a:solidFill>
                <a:hlinkClick r:id="rId4"/>
              </a:rPr>
              <a:t>Cecioni@Safer Internet Day '15</a:t>
            </a:r>
            <a:r>
              <a:rPr lang="it" sz="2000"/>
              <a:t>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buSzPct val="100000"/>
              <a:buAutoNum type="arabicPeriod"/>
            </a:pPr>
            <a:r>
              <a:rPr lang="it" sz="2000"/>
              <a:t>App “</a:t>
            </a:r>
            <a:r>
              <a:rPr lang="it" sz="2000" u="sng">
                <a:solidFill>
                  <a:schemeClr val="hlink"/>
                </a:solidFill>
                <a:hlinkClick r:id="rId5"/>
              </a:rPr>
              <a:t>Basta MGF!</a:t>
            </a:r>
            <a:r>
              <a:rPr lang="it" sz="2000"/>
              <a:t>”, con relativo </a:t>
            </a:r>
            <a:r>
              <a:rPr lang="it" sz="2000" u="sng">
                <a:solidFill>
                  <a:schemeClr val="hlink"/>
                </a:solidFill>
                <a:hlinkClick r:id="rId6"/>
              </a:rPr>
              <a:t>sito web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980850" y="1147100"/>
            <a:ext cx="7344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3000"/>
              <a:t>Gestire le traduzioni / censire enti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980850" y="1698575"/>
            <a:ext cx="7057200" cy="25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it" sz="2000"/>
              <a:t>raccogliere i dati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○"/>
            </a:pPr>
            <a:r>
              <a:rPr lang="it" sz="2000"/>
              <a:t>tutte le scritte dentro un’App (Google Spreadsheet)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○"/>
            </a:pPr>
            <a:r>
              <a:rPr lang="it" sz="2000"/>
              <a:t>censimento degli enti (Google Forms)</a:t>
            </a:r>
            <a:br>
              <a:rPr lang="it" sz="2000"/>
            </a:b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it" sz="2000"/>
              <a:t>permettere la traduzione (in maniera collaborativa)</a:t>
            </a:r>
            <a:br>
              <a:rPr lang="it" sz="2000"/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980850" y="1147100"/>
            <a:ext cx="7344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3000"/>
              <a:t>Gestire le traduzioni / censire enti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980850" y="1698575"/>
            <a:ext cx="7057200" cy="25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it" sz="2000">
                <a:solidFill>
                  <a:schemeClr val="dk1"/>
                </a:solidFill>
              </a:rPr>
              <a:t>condividerli e renderli scaricabili da dentro l’App</a:t>
            </a:r>
            <a:br>
              <a:rPr lang="it" sz="2000">
                <a:solidFill>
                  <a:schemeClr val="dk1"/>
                </a:solidFill>
              </a:rPr>
            </a:b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it" sz="2000">
                <a:solidFill>
                  <a:schemeClr val="dk1"/>
                </a:solidFill>
              </a:rPr>
              <a:t>geo-localizzarli e mostrarli su una mappa</a:t>
            </a:r>
            <a:br>
              <a:rPr lang="it" sz="2000">
                <a:solidFill>
                  <a:schemeClr val="dk1"/>
                </a:solidFill>
              </a:rPr>
            </a:br>
            <a:r>
              <a:rPr lang="it" sz="2000">
                <a:solidFill>
                  <a:schemeClr val="dk1"/>
                </a:solidFill>
              </a:rPr>
              <a:t>(Google Fusion Tables)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980850" y="1147100"/>
            <a:ext cx="7344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3000"/>
              <a:t>Un esempio pratico...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980850" y="2003925"/>
            <a:ext cx="7057200" cy="25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it" sz="2000"/>
              <a:t>Ho i dati di tutte le scuole partecipanti al seminario </a:t>
            </a:r>
            <a:br>
              <a:rPr lang="it" sz="2000"/>
            </a:br>
            <a:r>
              <a:rPr lang="it" sz="2000"/>
              <a:t>(file in formato testo)</a:t>
            </a:r>
            <a:br>
              <a:rPr lang="it" sz="2000"/>
            </a:b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it" sz="2000"/>
              <a:t>importiamolo in un Google Spreadsheet</a:t>
            </a:r>
            <a:br>
              <a:rPr lang="it" sz="2000"/>
            </a:b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80850" y="1147100"/>
            <a:ext cx="7344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3000"/>
              <a:t>Un esempio pratico...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980850" y="2003925"/>
            <a:ext cx="7057200" cy="25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it" sz="2000">
                <a:solidFill>
                  <a:schemeClr val="dk1"/>
                </a:solidFill>
              </a:rPr>
              <a:t>condividiamo e modifichiamo i dati</a:t>
            </a:r>
            <a:br>
              <a:rPr lang="it" sz="2000">
                <a:solidFill>
                  <a:schemeClr val="dk1"/>
                </a:solidFill>
              </a:rPr>
            </a:br>
            <a:r>
              <a:rPr b="1" lang="it" sz="1800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4"/>
              </a:rPr>
              <a:t>http://tinyurl.com/livorno30</a:t>
            </a:r>
            <a:r>
              <a:rPr b="1" lang="it" sz="9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it" sz="2000">
                <a:solidFill>
                  <a:schemeClr val="dk1"/>
                </a:solidFill>
              </a:rPr>
            </a:b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it" sz="2000">
                <a:solidFill>
                  <a:schemeClr val="dk1"/>
                </a:solidFill>
              </a:rPr>
              <a:t>creiamo una mappa con i dati geo-localizzati</a:t>
            </a:r>
            <a:br>
              <a:rPr lang="it" sz="2000">
                <a:solidFill>
                  <a:schemeClr val="dk1"/>
                </a:solidFill>
              </a:rPr>
            </a:br>
            <a:r>
              <a:rPr b="1" lang="it" sz="2000" u="sng">
                <a:solidFill>
                  <a:schemeClr val="hlink"/>
                </a:solidFill>
                <a:hlinkClick r:id="rId5"/>
              </a:rPr>
              <a:t>https://fusiontables.google.com</a:t>
            </a:r>
            <a:r>
              <a:rPr lang="it" sz="2000">
                <a:solidFill>
                  <a:schemeClr val="dk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980850" y="1147100"/>
            <a:ext cx="7344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3000"/>
              <a:t>Per concludere...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980850" y="2003925"/>
            <a:ext cx="7057200" cy="25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it" sz="2000">
                <a:solidFill>
                  <a:schemeClr val="dk1"/>
                </a:solidFill>
              </a:rPr>
              <a:t>Imparare a risolvere problemi aperti, reali. </a:t>
            </a:r>
            <a:br>
              <a:rPr lang="it" sz="2000">
                <a:solidFill>
                  <a:schemeClr val="dk1"/>
                </a:solidFill>
              </a:rPr>
            </a:br>
            <a:r>
              <a:rPr lang="it" sz="2000">
                <a:solidFill>
                  <a:schemeClr val="dk1"/>
                </a:solidFill>
              </a:rPr>
              <a:t>Problem setting, posing &amp; solving</a:t>
            </a:r>
            <a:br>
              <a:rPr lang="it" sz="2000">
                <a:solidFill>
                  <a:schemeClr val="dk1"/>
                </a:solidFill>
              </a:rPr>
            </a:b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it" sz="2000"/>
              <a:t>Strumenti “digitali” come nuovo strumento di collaborazione, progettazione, facilitazione</a:t>
            </a:r>
            <a:br>
              <a:rPr lang="it" sz="2000"/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980850" y="1566975"/>
            <a:ext cx="7344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4800"/>
              <a:t>Raspberry Pi 3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980850" y="2488025"/>
            <a:ext cx="7057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Ivan Venuti, </a:t>
            </a:r>
            <a:r>
              <a:rPr lang="it" u="sng">
                <a:solidFill>
                  <a:schemeClr val="hlink"/>
                </a:solidFill>
                <a:hlinkClick r:id="rId4"/>
              </a:rPr>
              <a:t>ivanvenuti@gmail.com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8225" y="2284674"/>
            <a:ext cx="3930275" cy="26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275275" y="1160275"/>
            <a:ext cx="3038100" cy="3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it"/>
              <a:t>1.2GHz 64-bit quad-core ARMv8 CPU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it"/>
              <a:t>802.11n Wireless LAN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it"/>
              <a:t>Bluetooth 4.1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it"/>
              <a:t>Bluetooth Low Energy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1GB RAM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4 USB ports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40 GPIO pins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Full HDMI port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Ethernet port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Combined 3.5mm audio jack and composite video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Camera interface (CSI)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Display interface (DSI)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Micro SD card slot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VideoCore IV 3D graphics core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0295" y="1070399"/>
            <a:ext cx="5275929" cy="35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385150" y="4808625"/>
            <a:ext cx="56811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1200" u="sng">
                <a:solidFill>
                  <a:schemeClr val="hlink"/>
                </a:solidFill>
                <a:hlinkClick r:id="rId5"/>
              </a:rPr>
              <a:t>https://commons.wikimedia.org/wiki/File:Raspberry_pi_3B.png?uselang=it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693775" y="1689875"/>
            <a:ext cx="79797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it"/>
              <a:t>Possibilità di scegliere tra diversi sistemi operativi:</a:t>
            </a:r>
          </a:p>
          <a:p>
            <a:pPr indent="-342900" lvl="3" marL="1828800" rtl="0">
              <a:spcBef>
                <a:spcPts val="0"/>
              </a:spcBef>
              <a:buSzPct val="100000"/>
              <a:buChar char="●"/>
            </a:pPr>
            <a:r>
              <a:rPr b="1" lang="it" sz="1800"/>
              <a:t>Raspbian</a:t>
            </a:r>
          </a:p>
          <a:p>
            <a:pPr indent="-342900" lvl="3" marL="1828800" rtl="0">
              <a:spcBef>
                <a:spcPts val="0"/>
              </a:spcBef>
              <a:buSzPct val="100000"/>
              <a:buChar char="●"/>
            </a:pPr>
            <a:r>
              <a:rPr b="1" lang="it" sz="1800"/>
              <a:t>Windows 10 IoT Core</a:t>
            </a:r>
          </a:p>
          <a:p>
            <a:pPr indent="-342900" lvl="3" marL="1828800" rtl="0">
              <a:spcBef>
                <a:spcPts val="0"/>
              </a:spcBef>
              <a:buSzPct val="100000"/>
              <a:buChar char="●"/>
            </a:pPr>
            <a:r>
              <a:rPr b="1" lang="it" sz="1800"/>
              <a:t>Ubuntu Mate …(e molti altri)</a:t>
            </a:r>
          </a:p>
          <a:p>
            <a:pPr indent="0" lvl="0" marL="137160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</a:pPr>
            <a:r>
              <a:rPr lang="it"/>
              <a:t>Linguaggi di programmazione pre-installati:</a:t>
            </a:r>
            <a:r>
              <a:rPr b="1" lang="it"/>
              <a:t> 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b="1" lang="it" sz="1800"/>
              <a:t>Python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■"/>
            </a:pPr>
            <a:r>
              <a:rPr b="1" lang="it" sz="1800"/>
              <a:t>C/C++</a:t>
            </a:r>
          </a:p>
          <a:p>
            <a:pPr indent="-342900" lvl="3" marL="1828800" rtl="0">
              <a:spcBef>
                <a:spcPts val="0"/>
              </a:spcBef>
              <a:buSzPct val="100000"/>
              <a:buChar char="●"/>
            </a:pPr>
            <a:r>
              <a:rPr b="1" lang="it" sz="1800"/>
              <a:t>Java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79" name="Shape 79"/>
          <p:cNvSpPr txBox="1"/>
          <p:nvPr/>
        </p:nvSpPr>
        <p:spPr>
          <a:xfrm>
            <a:off x="157175" y="1020175"/>
            <a:ext cx="8516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 sz="3000"/>
              <a:t>Software</a:t>
            </a:r>
          </a:p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81" name="Shape 81"/>
          <p:cNvSpPr txBox="1"/>
          <p:nvPr/>
        </p:nvSpPr>
        <p:spPr>
          <a:xfrm flipH="1">
            <a:off x="5562000" y="2849900"/>
            <a:ext cx="3229800" cy="16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b="1" lang="it" sz="1800">
                <a:solidFill>
                  <a:schemeClr val="dk1"/>
                </a:solidFill>
              </a:rPr>
              <a:t>Mathematica</a:t>
            </a:r>
            <a:br>
              <a:rPr b="1" lang="it" sz="1800">
                <a:solidFill>
                  <a:schemeClr val="dk1"/>
                </a:solidFill>
              </a:rPr>
            </a:br>
            <a:r>
              <a:rPr lang="it" sz="1200" u="sng">
                <a:solidFill>
                  <a:schemeClr val="accent5"/>
                </a:solidFill>
                <a:hlinkClick r:id="rId4"/>
              </a:rPr>
              <a:t>http://www.wolfram.com/raspberry-pi/</a:t>
            </a:r>
            <a:r>
              <a:rPr lang="it" sz="1200">
                <a:solidFill>
                  <a:schemeClr val="dk1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3257550" y="3377575"/>
            <a:ext cx="4560600" cy="9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b="1" lang="it" sz="1800">
                <a:solidFill>
                  <a:schemeClr val="dk1"/>
                </a:solidFill>
              </a:rPr>
              <a:t>Scratch </a:t>
            </a:r>
            <a:r>
              <a:rPr lang="it" sz="1800">
                <a:solidFill>
                  <a:schemeClr val="dk1"/>
                </a:solidFill>
              </a:rPr>
              <a:t>(non ultima versione!)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b="1" lang="it" sz="1800">
                <a:solidFill>
                  <a:schemeClr val="dk1"/>
                </a:solidFill>
              </a:rPr>
              <a:t>Ruby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275275" y="2033475"/>
            <a:ext cx="50829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1800" u="sng">
                <a:solidFill>
                  <a:schemeClr val="hlink"/>
                </a:solidFill>
                <a:hlinkClick r:id="rId4"/>
              </a:rPr>
              <a:t>https://www.raspberrypi.org/resources/</a:t>
            </a:r>
            <a:r>
              <a:rPr b="1" lang="it" sz="18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/>
          </a:p>
          <a:p>
            <a:pPr lvl="0" rtl="0">
              <a:spcBef>
                <a:spcPts val="0"/>
              </a:spcBef>
              <a:buNone/>
            </a:pPr>
            <a:r>
              <a:rPr lang="it" sz="2400"/>
              <a:t>Il sito web “ufficiale” è ricco di risorse didattiche per docenti, studenti e… “makers”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731450" y="4772725"/>
            <a:ext cx="56811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sp>
        <p:nvSpPr>
          <p:cNvPr id="89" name="Shape 89"/>
          <p:cNvSpPr txBox="1"/>
          <p:nvPr/>
        </p:nvSpPr>
        <p:spPr>
          <a:xfrm>
            <a:off x="275275" y="1315775"/>
            <a:ext cx="8516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it" sz="3000"/>
              <a:t>Risorse didattiche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4653" y="1042025"/>
            <a:ext cx="3464346" cy="39458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204025" y="1797125"/>
            <a:ext cx="88695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b="1" lang="it" sz="2400"/>
              <a:t>Creazione di un’aula informatica a scuola</a:t>
            </a:r>
            <a:br>
              <a:rPr b="1" lang="it" sz="2400"/>
            </a:br>
            <a:r>
              <a:rPr b="1" lang="it" sz="2400" u="sng">
                <a:solidFill>
                  <a:schemeClr val="hlink"/>
                </a:solidFill>
                <a:hlinkClick r:id="rId4"/>
              </a:rPr>
              <a:t>https://labuonascuola.gov.it/area/m/5773/</a:t>
            </a:r>
            <a:r>
              <a:rPr b="1" lang="it" sz="2400"/>
              <a:t> </a:t>
            </a:r>
            <a:br>
              <a:rPr b="1" lang="it" sz="2400"/>
            </a:br>
            <a:br>
              <a:rPr b="1" lang="it" sz="2400"/>
            </a:br>
            <a:r>
              <a:rPr b="1" lang="it" sz="2400" u="sng">
                <a:solidFill>
                  <a:schemeClr val="hlink"/>
                </a:solidFill>
                <a:hlinkClick r:id="rId5"/>
              </a:rPr>
              <a:t>http://www.maffucci.it/2015/05/12/laboratorio-raspberry-pi-un-computer-in-ogni-zainetto/</a:t>
            </a:r>
            <a:r>
              <a:rPr b="1" lang="it" sz="2400"/>
              <a:t> 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75275" y="1186925"/>
            <a:ext cx="8516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 sz="3000"/>
              <a:t>Per farci cosa?</a:t>
            </a: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204025" y="1797125"/>
            <a:ext cx="88695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it" sz="2400"/>
              <a:t>Tutorial, video-lezioni, link di approfondimento di </a:t>
            </a:r>
            <a:r>
              <a:rPr b="1" lang="it" sz="2400"/>
              <a:t>Michele Maffucci: </a:t>
            </a:r>
            <a:r>
              <a:rPr b="1" lang="it" sz="2400" u="sng">
                <a:solidFill>
                  <a:schemeClr val="hlink"/>
                </a:solidFill>
                <a:hlinkClick r:id="rId4"/>
              </a:rPr>
              <a:t>http://www.maffucci.it/area-studenti/raspberry-pi/</a:t>
            </a:r>
            <a:r>
              <a:rPr b="1" lang="it" sz="2400"/>
              <a:t> </a:t>
            </a:r>
            <a:br>
              <a:rPr b="1" lang="it" sz="2400"/>
            </a:br>
          </a:p>
          <a:p>
            <a:pPr indent="-381000" lvl="0" marL="457200" rtl="0">
              <a:spcBef>
                <a:spcPts val="0"/>
              </a:spcBef>
              <a:buSzPct val="133333"/>
              <a:buChar char="●"/>
            </a:pPr>
            <a:r>
              <a:rPr b="1" lang="it" sz="1800"/>
              <a:t>Libri, tra cui </a:t>
            </a:r>
            <a:r>
              <a:rPr b="1" lang="it" sz="2400"/>
              <a:t>“</a:t>
            </a:r>
            <a:r>
              <a:rPr b="1" lang="it" sz="2400" u="sng">
                <a:solidFill>
                  <a:schemeClr val="hlink"/>
                </a:solidFill>
                <a:hlinkClick r:id="rId5"/>
              </a:rPr>
              <a:t>Raspberry Pi for Secret Agents</a:t>
            </a:r>
            <a:r>
              <a:rPr b="1" lang="it" sz="2400"/>
              <a:t>”</a:t>
            </a:r>
            <a:r>
              <a:rPr b="1" lang="it" sz="1800"/>
              <a:t>, Packt Publishing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75275" y="1186925"/>
            <a:ext cx="8516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 sz="3000"/>
              <a:t>Per farci cosa?</a:t>
            </a:r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80850" y="887475"/>
            <a:ext cx="7254475" cy="42560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980850" y="1566975"/>
            <a:ext cx="7344600" cy="8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 sz="4800"/>
              <a:t>Arduino,</a:t>
            </a:r>
          </a:p>
          <a:p>
            <a:pPr lvl="0">
              <a:spcBef>
                <a:spcPts val="0"/>
              </a:spcBef>
              <a:buNone/>
            </a:pPr>
            <a:r>
              <a:rPr b="1" lang="it" sz="4800"/>
              <a:t>    robotica educativa,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it" sz="4800"/>
              <a:t>               stampanti 3D ...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880525" y="4606500"/>
            <a:ext cx="7057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Ivan Venuti, </a:t>
            </a:r>
            <a:r>
              <a:rPr lang="it" u="sng">
                <a:solidFill>
                  <a:schemeClr val="hlink"/>
                </a:solidFill>
                <a:hlinkClick r:id="rId5"/>
              </a:rPr>
              <a:t>ivanvenuti@gmail.com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-29998" l="0" r="0" t="0"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204025" y="1797125"/>
            <a:ext cx="88695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it" sz="2400"/>
              <a:t>Risorse limitate - estendibile via shields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it" sz="2400"/>
              <a:t>Nessun sistema operativo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  <a:buChar char="●"/>
            </a:pPr>
            <a:r>
              <a:rPr lang="it" sz="2400"/>
              <a:t>Programmabile in C, Scratch, Python, …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19" name="Shape 119"/>
          <p:cNvSpPr txBox="1"/>
          <p:nvPr/>
        </p:nvSpPr>
        <p:spPr>
          <a:xfrm>
            <a:off x="275275" y="1186925"/>
            <a:ext cx="85164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 sz="3000"/>
              <a:t>Arduino</a:t>
            </a: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